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4630400" cy="8229600"/>
  <p:notesSz cx="8229600" cy="14630400"/>
  <p:embeddedFontLst>
    <p:embeddedFont>
      <p:font typeface="Roboto" panose="02000000000000000000" pitchFamily="2" charset="0"/>
      <p:regular r:id="rId14"/>
      <p:bold r:id="rId15"/>
    </p:embeddedFont>
    <p:embeddedFont>
      <p:font typeface="Roboto Slab" pitchFamily="2" charset="0"/>
      <p:regular r:id="rId16"/>
      <p:bold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5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na saeed" userId="b475fd044e6a8b37" providerId="LiveId" clId="{D5D05142-74B0-4F75-B5A8-948CB9F03EA8}"/>
    <pc:docChg chg="modSld">
      <pc:chgData name="dina saeed" userId="b475fd044e6a8b37" providerId="LiveId" clId="{D5D05142-74B0-4F75-B5A8-948CB9F03EA8}" dt="2025-11-29T11:40:31.024" v="7" actId="1076"/>
      <pc:docMkLst>
        <pc:docMk/>
      </pc:docMkLst>
      <pc:sldChg chg="modSp mod">
        <pc:chgData name="dina saeed" userId="b475fd044e6a8b37" providerId="LiveId" clId="{D5D05142-74B0-4F75-B5A8-948CB9F03EA8}" dt="2025-11-29T11:40:31.024" v="7" actId="1076"/>
        <pc:sldMkLst>
          <pc:docMk/>
          <pc:sldMk cId="0" sldId="262"/>
        </pc:sldMkLst>
        <pc:spChg chg="mod">
          <ac:chgData name="dina saeed" userId="b475fd044e6a8b37" providerId="LiveId" clId="{D5D05142-74B0-4F75-B5A8-948CB9F03EA8}" dt="2025-11-29T11:40:04.245" v="6" actId="20577"/>
          <ac:spMkLst>
            <pc:docMk/>
            <pc:sldMk cId="0" sldId="262"/>
            <ac:spMk id="10" creationId="{285723C5-821B-70CC-0E63-88DB03E286B4}"/>
          </ac:spMkLst>
        </pc:spChg>
        <pc:picChg chg="mod">
          <ac:chgData name="dina saeed" userId="b475fd044e6a8b37" providerId="LiveId" clId="{D5D05142-74B0-4F75-B5A8-948CB9F03EA8}" dt="2025-11-29T11:40:31.024" v="7" actId="1076"/>
          <ac:picMkLst>
            <pc:docMk/>
            <pc:sldMk cId="0" sldId="262"/>
            <ac:picMk id="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558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EDF1F8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nc-sa/3.0/" TargetMode="External"/><Relationship Id="rId4" Type="http://schemas.openxmlformats.org/officeDocument/2006/relationships/hyperlink" Target="https://www.middleeastmonitor.com/20170315-arab-states-suffer-from-regressive-education-programmes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hyperlink" Target="https://creativecommons.org/licenses/by/3.0/" TargetMode="External"/><Relationship Id="rId4" Type="http://schemas.openxmlformats.org/officeDocument/2006/relationships/image" Target="../media/image44.png"/><Relationship Id="rId9" Type="http://schemas.openxmlformats.org/officeDocument/2006/relationships/hyperlink" Target="https://kurucz.ca/expatrepat/professionals.ph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qqjawe/6511141237" TargetMode="External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reativecommons.org/licenses/by/3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hyperlink" Target="https://creativecommons.org/licenses/by-nc-nd/3.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flickr.com/photos/iloasiapacific/970550234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xhere.com/id/photo/76419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hyperlink" Target="https://pxhere.com/th/photo/1558525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sv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/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9144000" y="304800"/>
            <a:ext cx="5486400" cy="56388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746235"/>
            <a:ext cx="7640503" cy="284830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5550"/>
              </a:lnSpc>
              <a:buNone/>
            </a:pP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دور الإعلام في </a:t>
            </a:r>
            <a:r>
              <a:rPr lang="en-US" sz="4400" dirty="0">
                <a:solidFill>
                  <a:srgbClr val="3257B8"/>
                </a:solidFill>
                <a:latin typeface="Arial" panose="020B0604020202020204" pitchFamily="34" charset="0"/>
                <a:ea typeface="Roboto Slab" pitchFamily="34" charset="-122"/>
                <a:cs typeface="Arial" panose="020B0604020202020204" pitchFamily="34" charset="0"/>
              </a:rPr>
              <a:t>التوعية</a:t>
            </a: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</a:t>
            </a:r>
          </a:p>
          <a:p>
            <a:pPr marL="0" indent="0" algn="ctr" rtl="1">
              <a:lnSpc>
                <a:spcPts val="5550"/>
              </a:lnSpc>
              <a:buNone/>
            </a:pP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بسياسات حماية الأطفال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4012644"/>
            <a:ext cx="75564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dirty="0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دراسة مقدمة إلى المؤتمر العربي رفيع المستوى حول عمالة الأطفال وسياسات الحماية الاجتماعية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sp>
        <p:nvSpPr>
          <p:cNvPr id="5" name="Text 2"/>
          <p:cNvSpPr/>
          <p:nvPr/>
        </p:nvSpPr>
        <p:spPr>
          <a:xfrm>
            <a:off x="793790" y="4993600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2000" b="1" dirty="0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القاهرة،  3-4:ديسمبر 2025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877872" y="2860000"/>
            <a:ext cx="7556421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أ.</a:t>
            </a:r>
            <a:r>
              <a:rPr lang="en-US" sz="2400" b="1" dirty="0">
                <a:solidFill>
                  <a:srgbClr val="15213F"/>
                </a:solidFill>
                <a:latin typeface="Arial" panose="020B0604020202020204" pitchFamily="34" charset="0"/>
                <a:ea typeface="Roboto" pitchFamily="34" charset="-122"/>
                <a:cs typeface="Arial" panose="020B0604020202020204" pitchFamily="34" charset="0"/>
              </a:rPr>
              <a:t>د. سوزان القليني، أستاذ الإعلام، جامعة عين شمس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AF90E2-C1F3-D209-33E5-8D9F13A84487}"/>
              </a:ext>
            </a:extLst>
          </p:cNvPr>
          <p:cNvSpPr txBox="1"/>
          <p:nvPr/>
        </p:nvSpPr>
        <p:spPr>
          <a:xfrm>
            <a:off x="9144000" y="5943600"/>
            <a:ext cx="548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sz="900">
                <a:hlinkClick r:id="rId4" tooltip="https://www.middleeastmonitor.com/20170315-arab-states-suffer-from-regressive-education-programmes/"/>
              </a:rPr>
              <a:t>This Photo</a:t>
            </a:r>
            <a:r>
              <a:rPr lang="en-AE" sz="900"/>
              <a:t> by Unknown Author is licensed under </a:t>
            </a:r>
            <a:r>
              <a:rPr lang="en-AE" sz="900">
                <a:hlinkClick r:id="rId5" tooltip="https://creativecommons.org/licenses/by-nc-sa/3.0/"/>
              </a:rPr>
              <a:t>CC BY-SA-NC</a:t>
            </a:r>
            <a:endParaRPr lang="en-AE" sz="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709787" y="557213"/>
            <a:ext cx="6313117" cy="633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4950"/>
              </a:lnSpc>
              <a:buNone/>
            </a:pPr>
            <a:r>
              <a:rPr lang="en-US" sz="395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توصيات لتعزيز دور الإعلام التنموي</a:t>
            </a:r>
            <a:endParaRPr lang="en-US" sz="3950" b="1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8161" y="1595557"/>
            <a:ext cx="1013103" cy="1215747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172819" y="1798082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4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صانعو السياسات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 2"/>
          <p:cNvSpPr/>
          <p:nvPr/>
        </p:nvSpPr>
        <p:spPr>
          <a:xfrm>
            <a:off x="709136" y="2236113"/>
            <a:ext cx="11996499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5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</a:t>
            </a:r>
            <a:r>
              <a:rPr lang="ar-EG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توجيه</a:t>
            </a: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سياسي، تخصيص موارد، تعزيز التشريعات</a:t>
            </a: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5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8161" y="2811304"/>
            <a:ext cx="1013103" cy="1215747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0172819" y="3013829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4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الإعلاميون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4"/>
          <p:cNvSpPr/>
          <p:nvPr/>
        </p:nvSpPr>
        <p:spPr>
          <a:xfrm>
            <a:off x="709136" y="3451860"/>
            <a:ext cx="11996499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5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تغطية مسؤولة، برامج تدريب، </a:t>
            </a:r>
            <a:r>
              <a:rPr lang="ar-EG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توظيف الإعلام </a:t>
            </a:r>
            <a:r>
              <a:rPr lang="en-US" sz="2400" b="1" dirty="0" err="1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الرقمي</a:t>
            </a:r>
            <a:r>
              <a:rPr lang="ar-EG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مع التقليدي</a:t>
            </a: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5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08161" y="4027051"/>
            <a:ext cx="1013103" cy="1215747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0172819" y="4229576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450"/>
              </a:lnSpc>
              <a:buNone/>
            </a:pPr>
            <a:r>
              <a:rPr lang="en-US" sz="2800" b="1" dirty="0" err="1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المنظمات</a:t>
            </a:r>
            <a:r>
              <a:rPr lang="ar-EG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الأممية 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 6"/>
          <p:cNvSpPr/>
          <p:nvPr/>
        </p:nvSpPr>
        <p:spPr>
          <a:xfrm>
            <a:off x="709136" y="4667607"/>
            <a:ext cx="11996499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5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زيادة التمويل، مساعدة فنية، تبادل خبرات</a:t>
            </a: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5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08161" y="5242798"/>
            <a:ext cx="1013103" cy="1215747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10047558" y="5429844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4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المجتمع المدني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 8"/>
          <p:cNvSpPr/>
          <p:nvPr/>
        </p:nvSpPr>
        <p:spPr>
          <a:xfrm>
            <a:off x="709136" y="5883354"/>
            <a:ext cx="11996499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5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بناء قدرات، شراكات، مناصرة نشطة</a:t>
            </a:r>
            <a:r>
              <a:rPr lang="en-US" sz="15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550" dirty="0"/>
          </a:p>
        </p:txBody>
      </p:sp>
      <p:pic>
        <p:nvPicPr>
          <p:cNvPr id="15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08161" y="6458545"/>
            <a:ext cx="1013103" cy="1215747"/>
          </a:xfrm>
          <a:prstGeom prst="rect">
            <a:avLst/>
          </a:prstGeom>
        </p:spPr>
      </p:pic>
      <p:sp>
        <p:nvSpPr>
          <p:cNvPr id="16" name="Text 9"/>
          <p:cNvSpPr/>
          <p:nvPr/>
        </p:nvSpPr>
        <p:spPr>
          <a:xfrm>
            <a:off x="10172819" y="6661071"/>
            <a:ext cx="2532817" cy="3164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4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القطاع الخاص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Text 10"/>
          <p:cNvSpPr/>
          <p:nvPr/>
        </p:nvSpPr>
        <p:spPr>
          <a:xfrm>
            <a:off x="709136" y="7099102"/>
            <a:ext cx="11996499" cy="3242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5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سياسات حظر، تدقيق سلاسل التوريد، دعم مجتمعي.</a:t>
            </a:r>
            <a:endParaRPr lang="en-US" sz="2400" b="1" dirty="0"/>
          </a:p>
        </p:txBody>
      </p:sp>
      <p:pic>
        <p:nvPicPr>
          <p:cNvPr id="19" name="Picture 18" descr="A gold seal with a thumbs up&#10;&#10;AI-generated content may be incorrect.">
            <a:extLst>
              <a:ext uri="{FF2B5EF4-FFF2-40B4-BE49-F238E27FC236}">
                <a16:creationId xmlns:a16="http://schemas.microsoft.com/office/drawing/2014/main" id="{CA75960B-F8C6-823F-0824-AFA16FBC16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1072055" y="1103586"/>
            <a:ext cx="4456386" cy="59955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27C25F0-61A4-88D0-D4E6-844A15460757}"/>
              </a:ext>
            </a:extLst>
          </p:cNvPr>
          <p:cNvSpPr txBox="1"/>
          <p:nvPr/>
        </p:nvSpPr>
        <p:spPr>
          <a:xfrm>
            <a:off x="1072055" y="5527459"/>
            <a:ext cx="44563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sz="900">
                <a:hlinkClick r:id="rId9" tooltip="https://kurucz.ca/expatrepat/professionals.php"/>
              </a:rPr>
              <a:t>This Photo</a:t>
            </a:r>
            <a:r>
              <a:rPr lang="en-AE" sz="900"/>
              <a:t> by Unknown Author is licensed under </a:t>
            </a:r>
            <a:r>
              <a:rPr lang="en-AE" sz="900">
                <a:hlinkClick r:id="rId10" tooltip="https://creativecommons.org/licenses/by/3.0/"/>
              </a:rPr>
              <a:t>CC BY</a:t>
            </a:r>
            <a:endParaRPr lang="en-AE" sz="9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B99D42-8BE1-3922-072E-1508EDF34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/>
        </p:blipFill>
        <p:spPr>
          <a:xfrm>
            <a:off x="3444766" y="559676"/>
            <a:ext cx="6858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DB3E39-6E27-6756-1BFF-232E418AE5E6}"/>
              </a:ext>
            </a:extLst>
          </p:cNvPr>
          <p:cNvSpPr txBox="1"/>
          <p:nvPr/>
        </p:nvSpPr>
        <p:spPr>
          <a:xfrm>
            <a:off x="3886200" y="7543800"/>
            <a:ext cx="685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sz="900">
                <a:hlinkClick r:id="rId3" tooltip="https://www.flickr.com/photos/qqjawe/6511141237"/>
              </a:rPr>
              <a:t>This Photo</a:t>
            </a:r>
            <a:r>
              <a:rPr lang="en-AE" sz="900"/>
              <a:t> by Unknown Author is licensed under </a:t>
            </a:r>
            <a:r>
              <a:rPr lang="en-AE" sz="900">
                <a:hlinkClick r:id="rId4" tooltip="https://creativecommons.org/licenses/by/3.0/"/>
              </a:rPr>
              <a:t>CC BY</a:t>
            </a:r>
            <a:endParaRPr lang="en-AE" sz="900"/>
          </a:p>
        </p:txBody>
      </p:sp>
    </p:spTree>
    <p:extLst>
      <p:ext uri="{BB962C8B-B14F-4D97-AF65-F5344CB8AC3E}">
        <p14:creationId xmlns:p14="http://schemas.microsoft.com/office/powerpoint/2010/main" val="1507463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/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9144000" y="430923"/>
            <a:ext cx="5486400" cy="6726621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01053" y="542569"/>
            <a:ext cx="7549158" cy="11601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5550"/>
              </a:lnSpc>
              <a:buNone/>
            </a:pP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عمالة الأطفال: تحدٍ تنموي وإنساني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4594026" y="2632204"/>
            <a:ext cx="3664744" cy="2093714"/>
          </a:xfrm>
          <a:prstGeom prst="roundRect">
            <a:avLst>
              <a:gd name="adj" fmla="val 6988"/>
            </a:avLst>
          </a:prstGeom>
          <a:solidFill>
            <a:srgbClr val="FBFCFE"/>
          </a:solidFill>
          <a:ln w="30480">
            <a:solidFill>
              <a:srgbClr val="CFD2D8"/>
            </a:solidFill>
            <a:prstDash val="solid"/>
          </a:ln>
        </p:spPr>
        <p:txBody>
          <a:bodyPr/>
          <a:lstStyle/>
          <a:p>
            <a:endParaRPr lang="en-AE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8770" y="2613541"/>
            <a:ext cx="121920" cy="2093714"/>
          </a:xfrm>
          <a:prstGeom prst="rect">
            <a:avLst/>
          </a:prstGeom>
        </p:spPr>
      </p:pic>
      <p:sp>
        <p:nvSpPr>
          <p:cNvPr id="6" name="Text 2"/>
          <p:cNvSpPr/>
          <p:nvPr/>
        </p:nvSpPr>
        <p:spPr>
          <a:xfrm>
            <a:off x="5166241" y="287083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انتهاك الحقوق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7" name="Text 3"/>
          <p:cNvSpPr/>
          <p:nvPr/>
        </p:nvSpPr>
        <p:spPr>
          <a:xfrm>
            <a:off x="4942761" y="3361253"/>
            <a:ext cx="3058716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ملايين الأطفال يعملون في ظروف خطرة، محرومين من التعليم والحماية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sp>
        <p:nvSpPr>
          <p:cNvPr id="8" name="Shape 4"/>
          <p:cNvSpPr/>
          <p:nvPr/>
        </p:nvSpPr>
        <p:spPr>
          <a:xfrm>
            <a:off x="793790" y="2613541"/>
            <a:ext cx="3664863" cy="2093714"/>
          </a:xfrm>
          <a:prstGeom prst="roundRect">
            <a:avLst>
              <a:gd name="adj" fmla="val 6988"/>
            </a:avLst>
          </a:prstGeom>
          <a:solidFill>
            <a:srgbClr val="FBFCFE"/>
          </a:solidFill>
          <a:ln w="30480">
            <a:solidFill>
              <a:srgbClr val="CFD2D8"/>
            </a:solidFill>
            <a:prstDash val="solid"/>
          </a:ln>
        </p:spPr>
        <p:txBody>
          <a:bodyPr/>
          <a:lstStyle/>
          <a:p>
            <a:endParaRPr lang="en-AE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7213" y="2613541"/>
            <a:ext cx="121920" cy="2093714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274683" y="287083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آثار عميقة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 6"/>
          <p:cNvSpPr/>
          <p:nvPr/>
        </p:nvSpPr>
        <p:spPr>
          <a:xfrm>
            <a:off x="1051084" y="3361253"/>
            <a:ext cx="305883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مخاطر جسدية ونفسية واجتماعية تؤثر على مستقبلهم ومجتمعاتهم.</a:t>
            </a:r>
            <a:endParaRPr lang="en-US" sz="2400" b="1" dirty="0"/>
          </a:p>
        </p:txBody>
      </p:sp>
      <p:sp>
        <p:nvSpPr>
          <p:cNvPr id="12" name="Shape 7"/>
          <p:cNvSpPr/>
          <p:nvPr/>
        </p:nvSpPr>
        <p:spPr>
          <a:xfrm>
            <a:off x="2706886" y="5075547"/>
            <a:ext cx="3872589" cy="2344756"/>
          </a:xfrm>
          <a:prstGeom prst="roundRect">
            <a:avLst>
              <a:gd name="adj" fmla="val 8453"/>
            </a:avLst>
          </a:prstGeom>
          <a:solidFill>
            <a:srgbClr val="FBFCFE"/>
          </a:solidFill>
          <a:ln w="30480">
            <a:solidFill>
              <a:srgbClr val="CFD2D8"/>
            </a:solidFill>
            <a:prstDash val="solid"/>
          </a:ln>
        </p:spPr>
        <p:txBody>
          <a:bodyPr/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دور الإعلام</a:t>
            </a:r>
          </a:p>
        </p:txBody>
      </p:sp>
      <p:pic>
        <p:nvPicPr>
          <p:cNvPr id="13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770" y="4934069"/>
            <a:ext cx="121920" cy="1730812"/>
          </a:xfrm>
          <a:prstGeom prst="rect">
            <a:avLst/>
          </a:prstGeom>
        </p:spPr>
      </p:pic>
      <p:sp>
        <p:nvSpPr>
          <p:cNvPr id="14" name="Text 8"/>
          <p:cNvSpPr/>
          <p:nvPr/>
        </p:nvSpPr>
        <p:spPr>
          <a:xfrm>
            <a:off x="5137816" y="510063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15" name="Text 9"/>
          <p:cNvSpPr/>
          <p:nvPr/>
        </p:nvSpPr>
        <p:spPr>
          <a:xfrm>
            <a:off x="2831049" y="5805671"/>
            <a:ext cx="305871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الإعلام التنموي حيوي للتوعية وتعبئة المجتمع لدعم الحماية.</a:t>
            </a:r>
            <a:endParaRPr lang="en-US" sz="2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7A3ED0-257D-2FA2-8C51-68D08905BB5E}"/>
              </a:ext>
            </a:extLst>
          </p:cNvPr>
          <p:cNvSpPr txBox="1"/>
          <p:nvPr/>
        </p:nvSpPr>
        <p:spPr>
          <a:xfrm>
            <a:off x="9144000" y="5936456"/>
            <a:ext cx="5486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E" sz="900">
                <a:hlinkClick r:id="rId4" tooltip="https://www.flickr.com/photos/iloasiapacific/9705502343"/>
              </a:rPr>
              <a:t>This Photo</a:t>
            </a:r>
            <a:r>
              <a:rPr lang="en-AE" sz="900"/>
              <a:t> by Unknown Author is licensed under </a:t>
            </a:r>
            <a:r>
              <a:rPr lang="en-AE" sz="900">
                <a:hlinkClick r:id="rId7" tooltip="https://creativecommons.org/licenses/by-nc-nd/3.0/"/>
              </a:rPr>
              <a:t>CC BY-NC-ND</a:t>
            </a:r>
            <a:endParaRPr lang="en-AE" sz="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490805" y="1400294"/>
            <a:ext cx="834580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rtl="1">
              <a:lnSpc>
                <a:spcPts val="5550"/>
              </a:lnSpc>
              <a:buNone/>
            </a:pP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أسباب عمالة الأطفال في العالم العربي</a:t>
            </a:r>
            <a:endParaRPr lang="en-US" sz="44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0408" y="2562701"/>
            <a:ext cx="1291233" cy="807958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416540" y="2854523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4000"/>
              </a:lnSpc>
              <a:buNone/>
            </a:pPr>
            <a:r>
              <a:rPr lang="en-US" sz="250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2500" dirty="0"/>
          </a:p>
        </p:txBody>
      </p:sp>
      <p:sp>
        <p:nvSpPr>
          <p:cNvPr id="5" name="Text 2"/>
          <p:cNvSpPr/>
          <p:nvPr/>
        </p:nvSpPr>
        <p:spPr>
          <a:xfrm>
            <a:off x="8093608" y="2748626"/>
            <a:ext cx="143970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الفقر والحاجة</a:t>
            </a:r>
            <a:endParaRPr lang="en-US" sz="3200" b="1" dirty="0"/>
          </a:p>
        </p:txBody>
      </p:sp>
      <p:sp>
        <p:nvSpPr>
          <p:cNvPr id="6" name="Shape 3"/>
          <p:cNvSpPr/>
          <p:nvPr/>
        </p:nvSpPr>
        <p:spPr>
          <a:xfrm>
            <a:off x="850463" y="3383756"/>
            <a:ext cx="9023271" cy="15240"/>
          </a:xfrm>
          <a:prstGeom prst="roundRect">
            <a:avLst>
              <a:gd name="adj" fmla="val 223256"/>
            </a:avLst>
          </a:prstGeom>
          <a:solidFill>
            <a:srgbClr val="CFD2D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4732" y="3427333"/>
            <a:ext cx="2582466" cy="807958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0416540" y="3632002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4000"/>
              </a:lnSpc>
              <a:buNone/>
            </a:pPr>
            <a:r>
              <a:rPr lang="en-US" sz="250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2500" dirty="0"/>
          </a:p>
        </p:txBody>
      </p:sp>
      <p:sp>
        <p:nvSpPr>
          <p:cNvPr id="9" name="Text 5"/>
          <p:cNvSpPr/>
          <p:nvPr/>
        </p:nvSpPr>
        <p:spPr>
          <a:xfrm>
            <a:off x="7121128" y="3654147"/>
            <a:ext cx="193679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النزاعات المسلحة</a:t>
            </a:r>
            <a:endParaRPr lang="en-US" sz="3200" b="1" dirty="0"/>
          </a:p>
        </p:txBody>
      </p:sp>
      <p:sp>
        <p:nvSpPr>
          <p:cNvPr id="10" name="Shape 6"/>
          <p:cNvSpPr/>
          <p:nvPr/>
        </p:nvSpPr>
        <p:spPr>
          <a:xfrm>
            <a:off x="850463" y="4248388"/>
            <a:ext cx="8377595" cy="15240"/>
          </a:xfrm>
          <a:prstGeom prst="roundRect">
            <a:avLst>
              <a:gd name="adj" fmla="val 223256"/>
            </a:avLst>
          </a:prstGeom>
          <a:solidFill>
            <a:srgbClr val="CFD2D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9175" y="4291965"/>
            <a:ext cx="3873698" cy="807958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10416659" y="4496633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4000"/>
              </a:lnSpc>
              <a:buNone/>
            </a:pPr>
            <a:r>
              <a:rPr lang="en-US" sz="250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</a:t>
            </a:r>
            <a:endParaRPr lang="en-US" sz="2500" dirty="0"/>
          </a:p>
        </p:txBody>
      </p:sp>
      <p:sp>
        <p:nvSpPr>
          <p:cNvPr id="13" name="Text 8"/>
          <p:cNvSpPr/>
          <p:nvPr/>
        </p:nvSpPr>
        <p:spPr>
          <a:xfrm>
            <a:off x="6985635" y="4562356"/>
            <a:ext cx="152959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6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ضعف التعليم</a:t>
            </a:r>
            <a:endParaRPr lang="en-US" sz="3600" b="1" dirty="0"/>
          </a:p>
        </p:txBody>
      </p:sp>
      <p:sp>
        <p:nvSpPr>
          <p:cNvPr id="14" name="Shape 9"/>
          <p:cNvSpPr/>
          <p:nvPr/>
        </p:nvSpPr>
        <p:spPr>
          <a:xfrm>
            <a:off x="850463" y="5113020"/>
            <a:ext cx="7732038" cy="15240"/>
          </a:xfrm>
          <a:prstGeom prst="roundRect">
            <a:avLst>
              <a:gd name="adj" fmla="val 223256"/>
            </a:avLst>
          </a:prstGeom>
          <a:solidFill>
            <a:srgbClr val="CFD2D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3499" y="5156597"/>
            <a:ext cx="5164931" cy="807958"/>
          </a:xfrm>
          <a:prstGeom prst="rect">
            <a:avLst/>
          </a:prstGeom>
        </p:spPr>
      </p:pic>
      <p:sp>
        <p:nvSpPr>
          <p:cNvPr id="16" name="Text 10"/>
          <p:cNvSpPr/>
          <p:nvPr/>
        </p:nvSpPr>
        <p:spPr>
          <a:xfrm>
            <a:off x="10416540" y="5361265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4000"/>
              </a:lnSpc>
              <a:buNone/>
            </a:pPr>
            <a:r>
              <a:rPr lang="en-US" sz="250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4</a:t>
            </a:r>
            <a:endParaRPr lang="en-US" sz="2500" dirty="0"/>
          </a:p>
        </p:txBody>
      </p:sp>
      <p:sp>
        <p:nvSpPr>
          <p:cNvPr id="17" name="Text 11"/>
          <p:cNvSpPr/>
          <p:nvPr/>
        </p:nvSpPr>
        <p:spPr>
          <a:xfrm>
            <a:off x="6042422" y="5383411"/>
            <a:ext cx="17242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6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معايير اجتماعية</a:t>
            </a:r>
            <a:endParaRPr lang="en-US" sz="3600" b="1" dirty="0"/>
          </a:p>
        </p:txBody>
      </p:sp>
      <p:sp>
        <p:nvSpPr>
          <p:cNvPr id="18" name="Shape 12"/>
          <p:cNvSpPr/>
          <p:nvPr/>
        </p:nvSpPr>
        <p:spPr>
          <a:xfrm>
            <a:off x="850463" y="5977652"/>
            <a:ext cx="7086362" cy="15240"/>
          </a:xfrm>
          <a:prstGeom prst="roundRect">
            <a:avLst>
              <a:gd name="adj" fmla="val 223256"/>
            </a:avLst>
          </a:prstGeom>
          <a:solidFill>
            <a:srgbClr val="CFD2D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9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942" y="6021229"/>
            <a:ext cx="6456164" cy="807958"/>
          </a:xfrm>
          <a:prstGeom prst="rect">
            <a:avLst/>
          </a:prstGeom>
        </p:spPr>
      </p:pic>
      <p:sp>
        <p:nvSpPr>
          <p:cNvPr id="20" name="Text 13"/>
          <p:cNvSpPr/>
          <p:nvPr/>
        </p:nvSpPr>
        <p:spPr>
          <a:xfrm>
            <a:off x="10416540" y="6225897"/>
            <a:ext cx="318968" cy="39862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4000"/>
              </a:lnSpc>
              <a:buNone/>
            </a:pPr>
            <a:r>
              <a:rPr lang="en-US" sz="2500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5</a:t>
            </a:r>
            <a:endParaRPr lang="en-US" sz="2500" dirty="0"/>
          </a:p>
        </p:txBody>
      </p:sp>
      <p:sp>
        <p:nvSpPr>
          <p:cNvPr id="21" name="Text 14"/>
          <p:cNvSpPr/>
          <p:nvPr/>
        </p:nvSpPr>
        <p:spPr>
          <a:xfrm>
            <a:off x="4740473" y="6248043"/>
            <a:ext cx="238065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ضعف الإنفاذ القانوني</a:t>
            </a:r>
            <a:endParaRPr lang="en-US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773214" y="814269"/>
            <a:ext cx="10063396" cy="11456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rtl="1">
              <a:lnSpc>
                <a:spcPts val="5550"/>
              </a:lnSpc>
              <a:buNone/>
            </a:pPr>
            <a:r>
              <a:rPr lang="en-US" sz="44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دور الإعلام التنموي في المعالجة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9937790" y="313372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رفع الوعي</a:t>
            </a:r>
            <a:endParaRPr lang="en-US" sz="2400" b="1" dirty="0"/>
          </a:p>
        </p:txBody>
      </p:sp>
      <p:sp>
        <p:nvSpPr>
          <p:cNvPr id="4" name="Text 2"/>
          <p:cNvSpPr/>
          <p:nvPr/>
        </p:nvSpPr>
        <p:spPr>
          <a:xfrm>
            <a:off x="9937790" y="3624143"/>
            <a:ext cx="38988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بمخاطر عمالة الأطفال وحقوقهم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37959" y="3586996"/>
            <a:ext cx="339328" cy="339328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857256" y="257377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تغيير المعايير</a:t>
            </a:r>
            <a:endParaRPr lang="en-US" sz="2800" b="1" dirty="0"/>
          </a:p>
        </p:txBody>
      </p:sp>
      <p:sp>
        <p:nvSpPr>
          <p:cNvPr id="8" name="Text 4"/>
          <p:cNvSpPr/>
          <p:nvPr/>
        </p:nvSpPr>
        <p:spPr>
          <a:xfrm>
            <a:off x="793790" y="3064193"/>
            <a:ext cx="389870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تغيير المعايير الاجتماعية والثقافية المقبولة لعمالة الأطفال.</a:t>
            </a:r>
            <a:endParaRPr lang="en-US" sz="2400" b="1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51665" y="3006566"/>
            <a:ext cx="339328" cy="33932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743789" y="445067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تعبئة المجتمع</a:t>
            </a:r>
            <a:endParaRPr lang="en-US" sz="2800" b="1" dirty="0"/>
          </a:p>
        </p:txBody>
      </p:sp>
      <p:sp>
        <p:nvSpPr>
          <p:cNvPr id="12" name="Text 6"/>
          <p:cNvSpPr/>
          <p:nvPr/>
        </p:nvSpPr>
        <p:spPr>
          <a:xfrm>
            <a:off x="793790" y="4941094"/>
            <a:ext cx="378523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للمشاركة في حماية الأطفال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4" name="Image 5" descr="preencoded.png"/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547717" y="4526161"/>
            <a:ext cx="339328" cy="339328"/>
          </a:xfrm>
          <a:prstGeom prst="rect">
            <a:avLst/>
          </a:prstGeom>
        </p:spPr>
      </p:pic>
      <p:sp>
        <p:nvSpPr>
          <p:cNvPr id="15" name="Text 7"/>
          <p:cNvSpPr/>
          <p:nvPr/>
        </p:nvSpPr>
        <p:spPr>
          <a:xfrm>
            <a:off x="1857256" y="596479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المناصرة</a:t>
            </a:r>
            <a:endParaRPr lang="en-US" sz="2800" b="1" dirty="0"/>
          </a:p>
        </p:txBody>
      </p:sp>
      <p:sp>
        <p:nvSpPr>
          <p:cNvPr id="16" name="Text 8"/>
          <p:cNvSpPr/>
          <p:nvPr/>
        </p:nvSpPr>
        <p:spPr>
          <a:xfrm>
            <a:off x="793790" y="6455212"/>
            <a:ext cx="389870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لتحسين السياسات والتشريعات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pic>
        <p:nvPicPr>
          <p:cNvPr id="17" name="Image 6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18" name="Image 7" descr="preencoded.png"/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51665" y="6045756"/>
            <a:ext cx="339328" cy="339328"/>
          </a:xfrm>
          <a:prstGeom prst="rect">
            <a:avLst/>
          </a:prstGeom>
        </p:spPr>
      </p:pic>
      <p:sp>
        <p:nvSpPr>
          <p:cNvPr id="19" name="Text 9"/>
          <p:cNvSpPr/>
          <p:nvPr/>
        </p:nvSpPr>
        <p:spPr>
          <a:xfrm>
            <a:off x="9937790" y="558629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ربط الأسر بالخدمات</a:t>
            </a:r>
            <a:endParaRPr lang="en-US" sz="2800" b="1" dirty="0"/>
          </a:p>
        </p:txBody>
      </p:sp>
      <p:sp>
        <p:nvSpPr>
          <p:cNvPr id="20" name="Text 10"/>
          <p:cNvSpPr/>
          <p:nvPr/>
        </p:nvSpPr>
        <p:spPr>
          <a:xfrm>
            <a:off x="9937790" y="6076712"/>
            <a:ext cx="38988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8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نشر معلومات حول الدعم المتاح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pic>
        <p:nvPicPr>
          <p:cNvPr id="21" name="Image 8" descr="preencod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pic>
        <p:nvPicPr>
          <p:cNvPr id="22" name="Image 9" descr="preencoded.png"/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437959" y="5465326"/>
            <a:ext cx="339328" cy="33932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535585" y="441722"/>
            <a:ext cx="6532602" cy="501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3950"/>
              </a:lnSpc>
              <a:buNone/>
            </a:pPr>
            <a:r>
              <a:rPr lang="en-US" sz="315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عمالة الأطفال في العالم العربي: إحصائيات</a:t>
            </a:r>
            <a:endParaRPr lang="en-US" sz="31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213" y="441722"/>
            <a:ext cx="13505974" cy="7372231"/>
          </a:xfrm>
          <a:prstGeom prst="rect">
            <a:avLst/>
          </a:prstGeom>
        </p:spPr>
      </p:pic>
      <p:sp>
        <p:nvSpPr>
          <p:cNvPr id="4" name="Shape 1"/>
          <p:cNvSpPr/>
          <p:nvPr/>
        </p:nvSpPr>
        <p:spPr>
          <a:xfrm>
            <a:off x="10124480" y="8667631"/>
            <a:ext cx="160615" cy="160615"/>
          </a:xfrm>
          <a:prstGeom prst="roundRect">
            <a:avLst>
              <a:gd name="adj" fmla="val 11386"/>
            </a:avLst>
          </a:prstGeom>
          <a:solidFill>
            <a:srgbClr val="101C3C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5" name="Text 2"/>
          <p:cNvSpPr/>
          <p:nvPr/>
        </p:nvSpPr>
        <p:spPr>
          <a:xfrm>
            <a:off x="9470052" y="8667630"/>
            <a:ext cx="395645" cy="1606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1250"/>
              </a:lnSpc>
              <a:buNone/>
            </a:pPr>
            <a:r>
              <a:rPr lang="en-US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الزراعة</a:t>
            </a:r>
            <a:endParaRPr lang="en-US" dirty="0"/>
          </a:p>
        </p:txBody>
      </p:sp>
      <p:sp>
        <p:nvSpPr>
          <p:cNvPr id="6" name="Shape 3"/>
          <p:cNvSpPr/>
          <p:nvPr/>
        </p:nvSpPr>
        <p:spPr>
          <a:xfrm>
            <a:off x="7544633" y="8667631"/>
            <a:ext cx="160615" cy="160615"/>
          </a:xfrm>
          <a:prstGeom prst="roundRect">
            <a:avLst>
              <a:gd name="adj" fmla="val 11386"/>
            </a:avLst>
          </a:prstGeom>
          <a:solidFill>
            <a:srgbClr val="2B4B9F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7" name="Text 4"/>
          <p:cNvSpPr/>
          <p:nvPr/>
        </p:nvSpPr>
        <p:spPr>
          <a:xfrm>
            <a:off x="6925270" y="8667631"/>
            <a:ext cx="558403" cy="1606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1250"/>
              </a:lnSpc>
              <a:buNone/>
            </a:pPr>
            <a:r>
              <a:rPr lang="en-US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الخدمات</a:t>
            </a:r>
            <a:endParaRPr lang="en-US" dirty="0"/>
          </a:p>
        </p:txBody>
      </p:sp>
      <p:sp>
        <p:nvSpPr>
          <p:cNvPr id="8" name="Shape 5"/>
          <p:cNvSpPr/>
          <p:nvPr/>
        </p:nvSpPr>
        <p:spPr>
          <a:xfrm>
            <a:off x="4802029" y="8667631"/>
            <a:ext cx="160615" cy="160615"/>
          </a:xfrm>
          <a:prstGeom prst="roundRect">
            <a:avLst>
              <a:gd name="adj" fmla="val 11386"/>
            </a:avLst>
          </a:prstGeom>
          <a:solidFill>
            <a:srgbClr val="708DD8"/>
          </a:solidFill>
          <a:ln/>
        </p:spPr>
        <p:txBody>
          <a:bodyPr/>
          <a:lstStyle/>
          <a:p>
            <a:endParaRPr lang="en-AE" sz="6000" dirty="0"/>
          </a:p>
        </p:txBody>
      </p:sp>
      <p:sp>
        <p:nvSpPr>
          <p:cNvPr id="9" name="Text 6"/>
          <p:cNvSpPr/>
          <p:nvPr/>
        </p:nvSpPr>
        <p:spPr>
          <a:xfrm>
            <a:off x="4033382" y="8667631"/>
            <a:ext cx="707688" cy="457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1250"/>
              </a:lnSpc>
              <a:buNone/>
            </a:pPr>
            <a:r>
              <a:rPr lang="en-US" sz="12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الصناعة</a:t>
            </a:r>
            <a:endParaRPr lang="en-US" sz="1250" dirty="0"/>
          </a:p>
        </p:txBody>
      </p:sp>
      <p:sp>
        <p:nvSpPr>
          <p:cNvPr id="10" name="Text 7"/>
          <p:cNvSpPr/>
          <p:nvPr/>
        </p:nvSpPr>
        <p:spPr>
          <a:xfrm>
            <a:off x="-1581317" y="9124949"/>
            <a:ext cx="13505974" cy="2569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000"/>
              </a:lnSpc>
              <a:buNone/>
            </a:pPr>
            <a:r>
              <a:rPr lang="en-US" sz="24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الزراعة تستحوذ على أكثر من نصف عمالة الأطفال (52%)، تليها الخدمات (31%) والصناعة (17%).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227C62-B878-2AAC-A47C-C7537D26077D}"/>
              </a:ext>
            </a:extLst>
          </p:cNvPr>
          <p:cNvSpPr txBox="1"/>
          <p:nvPr/>
        </p:nvSpPr>
        <p:spPr>
          <a:xfrm>
            <a:off x="3144033" y="1261904"/>
            <a:ext cx="1877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3600" dirty="0"/>
              <a:t>الصناعة</a:t>
            </a:r>
            <a:endParaRPr lang="en-AE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329EC0-55A4-1FA9-7613-F639F5014844}"/>
              </a:ext>
            </a:extLst>
          </p:cNvPr>
          <p:cNvSpPr txBox="1"/>
          <p:nvPr/>
        </p:nvSpPr>
        <p:spPr>
          <a:xfrm>
            <a:off x="2248434" y="4307096"/>
            <a:ext cx="213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3600" dirty="0"/>
              <a:t>الخدمات</a:t>
            </a:r>
            <a:endParaRPr lang="en-AE" sz="3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E0CD47-7A83-C2A0-9BEC-BE34E3EA7977}"/>
              </a:ext>
            </a:extLst>
          </p:cNvPr>
          <p:cNvSpPr txBox="1"/>
          <p:nvPr/>
        </p:nvSpPr>
        <p:spPr>
          <a:xfrm>
            <a:off x="10985326" y="2254686"/>
            <a:ext cx="2217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4000" dirty="0"/>
              <a:t>الزراعة</a:t>
            </a:r>
            <a:endParaRPr lang="en-AE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0095309" y="406122"/>
            <a:ext cx="4018240" cy="4614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3600"/>
              </a:lnSpc>
              <a:buNone/>
            </a:pPr>
            <a:r>
              <a:rPr lang="en-US" sz="440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الآثار المدمرة لعمالة الأطفال</a:t>
            </a:r>
            <a:endParaRPr lang="en-US" sz="4400" b="1" dirty="0"/>
          </a:p>
        </p:txBody>
      </p:sp>
      <p:sp>
        <p:nvSpPr>
          <p:cNvPr id="3" name="Text 1"/>
          <p:cNvSpPr/>
          <p:nvPr/>
        </p:nvSpPr>
        <p:spPr>
          <a:xfrm>
            <a:off x="4221271" y="683080"/>
            <a:ext cx="2054269" cy="46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1800"/>
              </a:lnSpc>
              <a:buNone/>
            </a:pPr>
            <a:r>
              <a:rPr lang="en-US" sz="440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صحية وجسدية</a:t>
            </a:r>
            <a:endParaRPr lang="en-US" sz="4400" b="1" dirty="0"/>
          </a:p>
        </p:txBody>
      </p:sp>
      <p:sp>
        <p:nvSpPr>
          <p:cNvPr id="4" name="Text 2"/>
          <p:cNvSpPr/>
          <p:nvPr/>
        </p:nvSpPr>
        <p:spPr>
          <a:xfrm>
            <a:off x="584258" y="1155306"/>
            <a:ext cx="6618208" cy="4699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32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إصابات وحوادث مهنية</a:t>
            </a:r>
            <a:endParaRPr lang="en-US" sz="3200" dirty="0"/>
          </a:p>
        </p:txBody>
      </p:sp>
      <p:sp>
        <p:nvSpPr>
          <p:cNvPr id="5" name="Text 3"/>
          <p:cNvSpPr/>
          <p:nvPr/>
        </p:nvSpPr>
        <p:spPr>
          <a:xfrm>
            <a:off x="-222230" y="1635995"/>
            <a:ext cx="6618208" cy="53095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36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أمراض مزمنة (سوء تغذية، فقر دم</a:t>
            </a:r>
            <a:r>
              <a:rPr lang="en-US" sz="11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)</a:t>
            </a:r>
            <a:endParaRPr lang="en-US" sz="1150" dirty="0"/>
          </a:p>
        </p:txBody>
      </p:sp>
      <p:sp>
        <p:nvSpPr>
          <p:cNvPr id="6" name="Text 4"/>
          <p:cNvSpPr/>
          <p:nvPr/>
        </p:nvSpPr>
        <p:spPr>
          <a:xfrm>
            <a:off x="369508" y="2204641"/>
            <a:ext cx="3712041" cy="9760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360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التعرض لمواد خطرة</a:t>
            </a:r>
            <a:endParaRPr lang="en-US" sz="3600" dirty="0"/>
          </a:p>
        </p:txBody>
      </p:sp>
      <p:sp>
        <p:nvSpPr>
          <p:cNvPr id="7" name="Text 5"/>
          <p:cNvSpPr/>
          <p:nvPr/>
        </p:nvSpPr>
        <p:spPr>
          <a:xfrm>
            <a:off x="4927505" y="2869049"/>
            <a:ext cx="2002359" cy="9760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1800"/>
              </a:lnSpc>
              <a:buNone/>
            </a:pPr>
            <a:r>
              <a:rPr lang="en-US" sz="54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نفسية وعاطفية</a:t>
            </a:r>
            <a:endParaRPr lang="en-US" sz="5400" dirty="0"/>
          </a:p>
        </p:txBody>
      </p:sp>
      <p:sp>
        <p:nvSpPr>
          <p:cNvPr id="8" name="Text 6"/>
          <p:cNvSpPr/>
          <p:nvPr/>
        </p:nvSpPr>
        <p:spPr>
          <a:xfrm>
            <a:off x="369508" y="2632259"/>
            <a:ext cx="7133453" cy="17471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endParaRPr lang="en-US" sz="2800" b="1" dirty="0"/>
          </a:p>
        </p:txBody>
      </p:sp>
      <p:sp>
        <p:nvSpPr>
          <p:cNvPr id="9" name="Text 7"/>
          <p:cNvSpPr/>
          <p:nvPr/>
        </p:nvSpPr>
        <p:spPr>
          <a:xfrm>
            <a:off x="516850" y="3268518"/>
            <a:ext cx="6618208" cy="236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endParaRPr lang="ar-EG" sz="2800" b="1" dirty="0">
              <a:solidFill>
                <a:srgbClr val="15213F"/>
              </a:solidFill>
              <a:latin typeface="Roboto" pitchFamily="34" charset="0"/>
              <a:ea typeface="Roboto" pitchFamily="34" charset="-122"/>
              <a:cs typeface="Roboto" pitchFamily="34" charset="-120"/>
            </a:endParaRPr>
          </a:p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endParaRPr lang="ar-EG" sz="2800" b="1" dirty="0">
              <a:solidFill>
                <a:srgbClr val="15213F"/>
              </a:solidFill>
              <a:latin typeface="Roboto" pitchFamily="34" charset="0"/>
              <a:ea typeface="Roboto" pitchFamily="34" charset="-122"/>
            </a:endParaRPr>
          </a:p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endParaRPr lang="ar-EG" sz="2800" b="1" dirty="0">
              <a:solidFill>
                <a:srgbClr val="15213F"/>
              </a:solidFill>
              <a:latin typeface="Roboto" pitchFamily="34" charset="0"/>
              <a:ea typeface="Roboto" pitchFamily="34" charset="-122"/>
            </a:endParaRPr>
          </a:p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ar-EG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</a:rPr>
              <a:t>تدني إحترام الذات </a:t>
            </a:r>
            <a:endParaRPr lang="en-US" sz="2800" b="1" dirty="0"/>
          </a:p>
        </p:txBody>
      </p:sp>
      <p:sp>
        <p:nvSpPr>
          <p:cNvPr id="10" name="Text 8"/>
          <p:cNvSpPr/>
          <p:nvPr/>
        </p:nvSpPr>
        <p:spPr>
          <a:xfrm>
            <a:off x="700802" y="3439088"/>
            <a:ext cx="6618208" cy="236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التعرض للعنف</a:t>
            </a:r>
            <a:endParaRPr lang="en-US" sz="2800" b="1" dirty="0"/>
          </a:p>
        </p:txBody>
      </p:sp>
      <p:sp>
        <p:nvSpPr>
          <p:cNvPr id="11" name="Text 9"/>
          <p:cNvSpPr/>
          <p:nvPr/>
        </p:nvSpPr>
        <p:spPr>
          <a:xfrm>
            <a:off x="12275106" y="1033700"/>
            <a:ext cx="1846064" cy="4337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1800"/>
              </a:lnSpc>
              <a:buNone/>
            </a:pPr>
            <a:r>
              <a:rPr lang="en-US" sz="320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تعليمية واجتماعية</a:t>
            </a:r>
            <a:endParaRPr lang="en-US" sz="3200" b="1" dirty="0"/>
          </a:p>
        </p:txBody>
      </p:sp>
      <p:sp>
        <p:nvSpPr>
          <p:cNvPr id="12" name="Text 10"/>
          <p:cNvSpPr/>
          <p:nvPr/>
        </p:nvSpPr>
        <p:spPr>
          <a:xfrm>
            <a:off x="7315200" y="1496973"/>
            <a:ext cx="6618208" cy="236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الحرمان من التعليم أو التسرب</a:t>
            </a:r>
            <a:endParaRPr lang="en-US" sz="2800" b="1" dirty="0"/>
          </a:p>
        </p:txBody>
      </p:sp>
      <p:sp>
        <p:nvSpPr>
          <p:cNvPr id="13" name="Text 11"/>
          <p:cNvSpPr/>
          <p:nvPr/>
        </p:nvSpPr>
        <p:spPr>
          <a:xfrm>
            <a:off x="7502962" y="1902976"/>
            <a:ext cx="6618208" cy="236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تدني </a:t>
            </a:r>
            <a:r>
              <a:rPr lang="en-US" sz="2800" b="1" dirty="0" err="1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التحصيل</a:t>
            </a: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sz="2800" b="1" dirty="0" err="1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الدراسي</a:t>
            </a:r>
            <a:endParaRPr lang="en-US" sz="2800" b="1" dirty="0"/>
          </a:p>
        </p:txBody>
      </p:sp>
      <p:sp>
        <p:nvSpPr>
          <p:cNvPr id="14" name="Text 12"/>
          <p:cNvSpPr/>
          <p:nvPr/>
        </p:nvSpPr>
        <p:spPr>
          <a:xfrm>
            <a:off x="7495341" y="2456617"/>
            <a:ext cx="6618208" cy="236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فقدان فرص اللعب والتفاعل الاجتماعي</a:t>
            </a:r>
            <a:endParaRPr lang="en-US" sz="2800" b="1" dirty="0"/>
          </a:p>
        </p:txBody>
      </p:sp>
      <p:pic>
        <p:nvPicPr>
          <p:cNvPr id="15" name="Image 0"/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8437438" y="3010258"/>
            <a:ext cx="5683731" cy="49155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68FA1AC-909B-C2FC-5C7E-414F211A0B18}"/>
              </a:ext>
            </a:extLst>
          </p:cNvPr>
          <p:cNvSpPr txBox="1"/>
          <p:nvPr/>
        </p:nvSpPr>
        <p:spPr>
          <a:xfrm>
            <a:off x="3429586" y="4081895"/>
            <a:ext cx="7427934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endParaRPr lang="ar-EG" sz="1800" b="1" dirty="0">
              <a:solidFill>
                <a:srgbClr val="15213F"/>
              </a:solidFill>
              <a:latin typeface="Roboto" pitchFamily="34" charset="0"/>
              <a:ea typeface="Roboto" pitchFamily="34" charset="-122"/>
            </a:endParaRPr>
          </a:p>
          <a:p>
            <a:pPr marL="342900" indent="-342900" algn="r" rtl="1">
              <a:lnSpc>
                <a:spcPts val="1850"/>
              </a:lnSpc>
              <a:buSzPct val="100000"/>
              <a:buChar char="•"/>
            </a:pPr>
            <a:r>
              <a:rPr lang="ar-EG" sz="1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</a:rPr>
              <a:t>تدني إحترام الذات </a:t>
            </a:r>
            <a:endParaRPr lang="en-US" sz="1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114705" y="441722"/>
            <a:ext cx="5953482" cy="5019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3950"/>
              </a:lnSpc>
              <a:buNone/>
            </a:pPr>
            <a:r>
              <a:rPr lang="en-US" sz="4000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مقارنة: الأطفال العاملون وغير العاملين</a:t>
            </a:r>
            <a:endParaRPr lang="en-US" sz="40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4002" y="136138"/>
            <a:ext cx="14382189" cy="7540772"/>
          </a:xfrm>
          <a:prstGeom prst="rect">
            <a:avLst/>
          </a:prstGeom>
        </p:spPr>
      </p:pic>
      <p:sp>
        <p:nvSpPr>
          <p:cNvPr id="4" name="Shape 1"/>
          <p:cNvSpPr/>
          <p:nvPr/>
        </p:nvSpPr>
        <p:spPr>
          <a:xfrm flipH="1">
            <a:off x="9109414" y="8439113"/>
            <a:ext cx="736043" cy="122600"/>
          </a:xfrm>
          <a:prstGeom prst="roundRect">
            <a:avLst>
              <a:gd name="adj" fmla="val 11386"/>
            </a:avLst>
          </a:prstGeom>
          <a:solidFill>
            <a:srgbClr val="101C3C"/>
          </a:solidFill>
          <a:ln/>
        </p:spPr>
        <p:txBody>
          <a:bodyPr/>
          <a:lstStyle/>
          <a:p>
            <a:endParaRPr lang="en-AE" dirty="0"/>
          </a:p>
        </p:txBody>
      </p:sp>
      <p:sp>
        <p:nvSpPr>
          <p:cNvPr id="5" name="Text 2"/>
          <p:cNvSpPr/>
          <p:nvPr/>
        </p:nvSpPr>
        <p:spPr>
          <a:xfrm>
            <a:off x="6623137" y="8607432"/>
            <a:ext cx="896817" cy="2963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1250"/>
              </a:lnSpc>
              <a:buNone/>
            </a:pPr>
            <a:r>
              <a:rPr lang="en-US" sz="40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أطفال عاملون</a:t>
            </a:r>
            <a:endParaRPr lang="en-US" sz="4000" b="1" dirty="0"/>
          </a:p>
        </p:txBody>
      </p:sp>
      <p:sp>
        <p:nvSpPr>
          <p:cNvPr id="6" name="Shape 3"/>
          <p:cNvSpPr/>
          <p:nvPr/>
        </p:nvSpPr>
        <p:spPr>
          <a:xfrm>
            <a:off x="5348613" y="8561712"/>
            <a:ext cx="635503" cy="143875"/>
          </a:xfrm>
          <a:prstGeom prst="roundRect">
            <a:avLst>
              <a:gd name="adj" fmla="val 11386"/>
            </a:avLst>
          </a:prstGeom>
          <a:solidFill>
            <a:srgbClr val="2C4CA0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7" name="Text 4"/>
          <p:cNvSpPr/>
          <p:nvPr/>
        </p:nvSpPr>
        <p:spPr>
          <a:xfrm>
            <a:off x="2555310" y="937600"/>
            <a:ext cx="751561" cy="11489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 rtl="1">
              <a:lnSpc>
                <a:spcPts val="1250"/>
              </a:lnSpc>
              <a:buNone/>
            </a:pPr>
            <a:r>
              <a:rPr lang="en-US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أطفال </a:t>
            </a:r>
            <a:r>
              <a:rPr lang="en-US" b="1" dirty="0" err="1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غير</a:t>
            </a:r>
            <a:r>
              <a:rPr lang="en-US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 </a:t>
            </a:r>
            <a:r>
              <a:rPr lang="en-US" b="1" dirty="0" err="1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عاملون</a:t>
            </a:r>
            <a:endParaRPr lang="en-US" b="1" dirty="0"/>
          </a:p>
        </p:txBody>
      </p:sp>
      <p:sp>
        <p:nvSpPr>
          <p:cNvPr id="8" name="Text 5"/>
          <p:cNvSpPr/>
          <p:nvPr/>
        </p:nvSpPr>
        <p:spPr>
          <a:xfrm>
            <a:off x="3564840" y="9323916"/>
            <a:ext cx="13505974" cy="2569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000"/>
              </a:lnSpc>
              <a:buNone/>
            </a:pPr>
            <a:r>
              <a:rPr lang="en-US" sz="12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العمل المبكر يرتبط بانخفاض التعليم وزيادة المخاطر الصحية بشكل مباشر.</a:t>
            </a:r>
            <a:endParaRPr lang="en-US" sz="12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5723C5-821B-70CC-0E63-88DB03E286B4}"/>
              </a:ext>
            </a:extLst>
          </p:cNvPr>
          <p:cNvSpPr txBox="1"/>
          <p:nvPr/>
        </p:nvSpPr>
        <p:spPr>
          <a:xfrm>
            <a:off x="4763589" y="4168128"/>
            <a:ext cx="6043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A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7162F5-C685-AED6-0C49-892BDE4EE920}"/>
              </a:ext>
            </a:extLst>
          </p:cNvPr>
          <p:cNvSpPr txBox="1"/>
          <p:nvPr/>
        </p:nvSpPr>
        <p:spPr>
          <a:xfrm>
            <a:off x="3306871" y="8330880"/>
            <a:ext cx="21638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EG" sz="4000" b="1" dirty="0">
                <a:latin typeface="Arial" panose="020B0604020202020204" pitchFamily="34" charset="0"/>
                <a:cs typeface="Arial" panose="020B0604020202020204" pitchFamily="34" charset="0"/>
              </a:rPr>
              <a:t>أطفال غير عاملين</a:t>
            </a:r>
            <a:endParaRPr lang="en-AE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/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0" y="262759"/>
            <a:ext cx="5486400" cy="690529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923330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 rtl="1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حملات إعلامية ناجحة:</a:t>
            </a:r>
            <a:endParaRPr lang="ar-EG" sz="4450" b="1" dirty="0">
              <a:solidFill>
                <a:srgbClr val="3257B8"/>
              </a:solidFill>
              <a:latin typeface="Roboto Slab" pitchFamily="34" charset="0"/>
              <a:ea typeface="Roboto Slab" pitchFamily="34" charset="-122"/>
              <a:cs typeface="Roboto Slab" pitchFamily="34" charset="-120"/>
            </a:endParaRPr>
          </a:p>
          <a:p>
            <a:pPr marL="0" indent="0" algn="ctr" rtl="1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 مصر، الأردن، المغرب</a:t>
            </a:r>
            <a:endParaRPr lang="en-US" sz="4450" b="1" dirty="0"/>
          </a:p>
        </p:txBody>
      </p:sp>
      <p:sp>
        <p:nvSpPr>
          <p:cNvPr id="4" name="Shape 1"/>
          <p:cNvSpPr/>
          <p:nvPr/>
        </p:nvSpPr>
        <p:spPr>
          <a:xfrm>
            <a:off x="10569396" y="2783801"/>
            <a:ext cx="3664744" cy="2040493"/>
          </a:xfrm>
          <a:prstGeom prst="roundRect">
            <a:avLst>
              <a:gd name="adj" fmla="val 7170"/>
            </a:avLst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5" name="Image 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1867" y="2990731"/>
            <a:ext cx="3664744" cy="121920"/>
          </a:xfrm>
          <a:prstGeom prst="rect">
            <a:avLst/>
          </a:prstGeom>
        </p:spPr>
      </p:pic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64017" y="2681049"/>
            <a:ext cx="680442" cy="680442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1868210" y="2851190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3400"/>
              </a:lnSpc>
              <a:buNone/>
            </a:pPr>
            <a:r>
              <a:rPr lang="en-US" sz="210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1</a:t>
            </a:r>
            <a:endParaRPr lang="en-US" sz="2100" dirty="0"/>
          </a:p>
        </p:txBody>
      </p:sp>
      <p:sp>
        <p:nvSpPr>
          <p:cNvPr id="8" name="Text 3"/>
          <p:cNvSpPr/>
          <p:nvPr/>
        </p:nvSpPr>
        <p:spPr>
          <a:xfrm>
            <a:off x="10744081" y="358818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مصر: الحملة الوطنية</a:t>
            </a:r>
            <a:endParaRPr lang="en-US" sz="2800" b="1" dirty="0"/>
          </a:p>
        </p:txBody>
      </p:sp>
      <p:sp>
        <p:nvSpPr>
          <p:cNvPr id="9" name="Text 4"/>
          <p:cNvSpPr/>
          <p:nvPr/>
        </p:nvSpPr>
        <p:spPr>
          <a:xfrm>
            <a:off x="10429161" y="4078605"/>
            <a:ext cx="3150156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توعية مكثفة، دعم مالي مشروط، انخفاض </a:t>
            </a: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25% </a:t>
            </a:r>
            <a:r>
              <a:rPr lang="en-US" sz="32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في عمالة الأطفال.</a:t>
            </a:r>
            <a:endParaRPr lang="en-US" sz="3200" b="1" dirty="0"/>
          </a:p>
        </p:txBody>
      </p:sp>
      <p:sp>
        <p:nvSpPr>
          <p:cNvPr id="10" name="Shape 5"/>
          <p:cNvSpPr/>
          <p:nvPr/>
        </p:nvSpPr>
        <p:spPr>
          <a:xfrm>
            <a:off x="5769858" y="3159157"/>
            <a:ext cx="4144714" cy="2040493"/>
          </a:xfrm>
          <a:prstGeom prst="roundRect">
            <a:avLst>
              <a:gd name="adj" fmla="val 7170"/>
            </a:avLst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1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0190" y="2990731"/>
            <a:ext cx="3664863" cy="121920"/>
          </a:xfrm>
          <a:prstGeom prst="rect">
            <a:avLst/>
          </a:prstGeom>
        </p:spPr>
      </p:pic>
      <p:pic>
        <p:nvPicPr>
          <p:cNvPr id="12" name="Image 4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2340" y="2681049"/>
            <a:ext cx="680442" cy="680442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7976533" y="2851190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3400"/>
              </a:lnSpc>
              <a:buNone/>
            </a:pPr>
            <a:r>
              <a:rPr lang="en-US" sz="210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2</a:t>
            </a:r>
            <a:endParaRPr lang="en-US" sz="2100" dirty="0"/>
          </a:p>
        </p:txBody>
      </p:sp>
      <p:sp>
        <p:nvSpPr>
          <p:cNvPr id="14" name="Text 7"/>
          <p:cNvSpPr/>
          <p:nvPr/>
        </p:nvSpPr>
        <p:spPr>
          <a:xfrm>
            <a:off x="6852523" y="358818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32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الأردن: البرنامج الإقليمي</a:t>
            </a:r>
            <a:endParaRPr lang="en-US" sz="3200" b="1" dirty="0"/>
          </a:p>
        </p:txBody>
      </p:sp>
      <p:sp>
        <p:nvSpPr>
          <p:cNvPr id="15" name="Text 8"/>
          <p:cNvSpPr/>
          <p:nvPr/>
        </p:nvSpPr>
        <p:spPr>
          <a:xfrm>
            <a:off x="6537484" y="4078605"/>
            <a:ext cx="315027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تطبيق ذكي، دعم نفسي، انخفاض 20% في عمالة الأطفال اللاجئين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sp>
        <p:nvSpPr>
          <p:cNvPr id="16" name="Shape 9"/>
          <p:cNvSpPr/>
          <p:nvPr/>
        </p:nvSpPr>
        <p:spPr>
          <a:xfrm>
            <a:off x="5769858" y="5655230"/>
            <a:ext cx="8180219" cy="1885438"/>
          </a:xfrm>
          <a:prstGeom prst="roundRect">
            <a:avLst>
              <a:gd name="adj" fmla="val 8721"/>
            </a:avLst>
          </a:prstGeom>
          <a:solidFill>
            <a:srgbClr val="FBFCFE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7" name="Image 5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0190" y="5598200"/>
            <a:ext cx="7556421" cy="121920"/>
          </a:xfrm>
          <a:prstGeom prst="rect">
            <a:avLst/>
          </a:prstGeom>
        </p:spPr>
      </p:pic>
      <p:pic>
        <p:nvPicPr>
          <p:cNvPr id="18" name="Image 6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8179" y="5288518"/>
            <a:ext cx="680442" cy="680442"/>
          </a:xfrm>
          <a:prstGeom prst="rect">
            <a:avLst/>
          </a:prstGeom>
        </p:spPr>
      </p:pic>
      <p:sp>
        <p:nvSpPr>
          <p:cNvPr id="19" name="Text 10"/>
          <p:cNvSpPr/>
          <p:nvPr/>
        </p:nvSpPr>
        <p:spPr>
          <a:xfrm>
            <a:off x="9922371" y="5458658"/>
            <a:ext cx="272177" cy="3401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3400"/>
              </a:lnSpc>
              <a:buNone/>
            </a:pPr>
            <a:r>
              <a:rPr lang="en-US" sz="2100" dirty="0">
                <a:solidFill>
                  <a:srgbClr val="FFFFF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3</a:t>
            </a:r>
            <a:endParaRPr lang="en-US" sz="2100" dirty="0"/>
          </a:p>
        </p:txBody>
      </p:sp>
      <p:sp>
        <p:nvSpPr>
          <p:cNvPr id="20" name="Text 11"/>
          <p:cNvSpPr/>
          <p:nvPr/>
        </p:nvSpPr>
        <p:spPr>
          <a:xfrm>
            <a:off x="10561201" y="6195655"/>
            <a:ext cx="301811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المغرب: المبادرة المجتمعية</a:t>
            </a:r>
            <a:endParaRPr lang="en-US" sz="2800" b="1" dirty="0"/>
          </a:p>
        </p:txBody>
      </p:sp>
      <p:sp>
        <p:nvSpPr>
          <p:cNvPr id="21" name="Text 12"/>
          <p:cNvSpPr/>
          <p:nvPr/>
        </p:nvSpPr>
        <p:spPr>
          <a:xfrm>
            <a:off x="6537484" y="6686074"/>
            <a:ext cx="704183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مشاركة مجتمعية، مسرح شعبي، انخفاض 30% في عمالة الأطفال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880986" y="713985"/>
            <a:ext cx="10955625" cy="10193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 rtl="1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257B8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عوامل النجاح المشتركة</a:t>
            </a:r>
            <a:endParaRPr lang="en-US" sz="4450" b="1" dirty="0"/>
          </a:p>
        </p:txBody>
      </p:sp>
      <p:sp>
        <p:nvSpPr>
          <p:cNvPr id="3" name="Shape 1"/>
          <p:cNvSpPr/>
          <p:nvPr/>
        </p:nvSpPr>
        <p:spPr>
          <a:xfrm>
            <a:off x="9640253" y="2186940"/>
            <a:ext cx="4196358" cy="2577108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4" name="Shape 2"/>
          <p:cNvSpPr/>
          <p:nvPr/>
        </p:nvSpPr>
        <p:spPr>
          <a:xfrm>
            <a:off x="12929354" y="2413754"/>
            <a:ext cx="680442" cy="680442"/>
          </a:xfrm>
          <a:prstGeom prst="roundRect">
            <a:avLst>
              <a:gd name="adj" fmla="val 13436980"/>
            </a:avLst>
          </a:prstGeom>
          <a:solidFill>
            <a:srgbClr val="3257B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16520" y="2600801"/>
            <a:ext cx="306110" cy="30611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10774561" y="332101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نهج شامل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 4"/>
          <p:cNvSpPr/>
          <p:nvPr/>
        </p:nvSpPr>
        <p:spPr>
          <a:xfrm>
            <a:off x="9867067" y="3811429"/>
            <a:ext cx="374273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توعية إعلامية وتدخلات اجتماعية واقتصادية.</a:t>
            </a:r>
            <a:endParaRPr lang="en-US" sz="2800" b="1" dirty="0"/>
          </a:p>
        </p:txBody>
      </p:sp>
      <p:sp>
        <p:nvSpPr>
          <p:cNvPr id="8" name="Shape 5"/>
          <p:cNvSpPr/>
          <p:nvPr/>
        </p:nvSpPr>
        <p:spPr>
          <a:xfrm>
            <a:off x="5177433" y="2233880"/>
            <a:ext cx="4196358" cy="2577108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9" name="Shape 6"/>
          <p:cNvSpPr/>
          <p:nvPr/>
        </p:nvSpPr>
        <p:spPr>
          <a:xfrm>
            <a:off x="8506182" y="2413754"/>
            <a:ext cx="680442" cy="680442"/>
          </a:xfrm>
          <a:prstGeom prst="roundRect">
            <a:avLst>
              <a:gd name="adj" fmla="val 13436980"/>
            </a:avLst>
          </a:prstGeom>
          <a:solidFill>
            <a:srgbClr val="3257B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0" name="Image 1" descr="preencoded.png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93348" y="2600801"/>
            <a:ext cx="306110" cy="306110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6351389" y="332101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مشاركة مجتمعية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 8"/>
          <p:cNvSpPr/>
          <p:nvPr/>
        </p:nvSpPr>
        <p:spPr>
          <a:xfrm>
            <a:off x="5443895" y="3811429"/>
            <a:ext cx="3742730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8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إشراك المجتمعات في جميع المراحل.</a:t>
            </a:r>
            <a:endParaRPr lang="en-US" sz="2800" b="1" dirty="0"/>
          </a:p>
        </p:txBody>
      </p:sp>
      <p:sp>
        <p:nvSpPr>
          <p:cNvPr id="13" name="Shape 9"/>
          <p:cNvSpPr/>
          <p:nvPr/>
        </p:nvSpPr>
        <p:spPr>
          <a:xfrm>
            <a:off x="793909" y="2186940"/>
            <a:ext cx="4196358" cy="2577108"/>
          </a:xfrm>
          <a:prstGeom prst="roundRect">
            <a:avLst>
              <a:gd name="adj" fmla="val 1320"/>
            </a:avLst>
          </a:prstGeom>
          <a:solidFill>
            <a:srgbClr val="E9ECF2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14" name="Shape 10"/>
          <p:cNvSpPr/>
          <p:nvPr/>
        </p:nvSpPr>
        <p:spPr>
          <a:xfrm>
            <a:off x="4083010" y="2413754"/>
            <a:ext cx="680442" cy="680442"/>
          </a:xfrm>
          <a:prstGeom prst="roundRect">
            <a:avLst>
              <a:gd name="adj" fmla="val 13436980"/>
            </a:avLst>
          </a:prstGeom>
          <a:solidFill>
            <a:srgbClr val="3257B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15" name="Image 2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70177" y="2600801"/>
            <a:ext cx="306110" cy="306110"/>
          </a:xfrm>
          <a:prstGeom prst="rect">
            <a:avLst/>
          </a:prstGeom>
        </p:spPr>
      </p:pic>
      <p:sp>
        <p:nvSpPr>
          <p:cNvPr id="16" name="Text 11"/>
          <p:cNvSpPr/>
          <p:nvPr/>
        </p:nvSpPr>
        <p:spPr>
          <a:xfrm>
            <a:off x="1928217" y="332101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تنوع الوسائل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Text 12"/>
          <p:cNvSpPr/>
          <p:nvPr/>
        </p:nvSpPr>
        <p:spPr>
          <a:xfrm>
            <a:off x="1020723" y="3811429"/>
            <a:ext cx="3742730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إعلام تقليدي، رقمي، واتصال مجتمعي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sp>
        <p:nvSpPr>
          <p:cNvPr id="18" name="Shape 13"/>
          <p:cNvSpPr/>
          <p:nvPr/>
        </p:nvSpPr>
        <p:spPr>
          <a:xfrm>
            <a:off x="7428667" y="4990862"/>
            <a:ext cx="6407944" cy="2214205"/>
          </a:xfrm>
          <a:prstGeom prst="roundRect">
            <a:avLst>
              <a:gd name="adj" fmla="val 1537"/>
            </a:avLst>
          </a:prstGeom>
          <a:solidFill>
            <a:srgbClr val="E9ECF2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19" name="Shape 14"/>
          <p:cNvSpPr/>
          <p:nvPr/>
        </p:nvSpPr>
        <p:spPr>
          <a:xfrm>
            <a:off x="12929354" y="5217676"/>
            <a:ext cx="680442" cy="680442"/>
          </a:xfrm>
          <a:prstGeom prst="roundRect">
            <a:avLst>
              <a:gd name="adj" fmla="val 13436980"/>
            </a:avLst>
          </a:prstGeom>
          <a:solidFill>
            <a:srgbClr val="3257B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20" name="Image 3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3116520" y="5404723"/>
            <a:ext cx="306110" cy="306110"/>
          </a:xfrm>
          <a:prstGeom prst="rect">
            <a:avLst/>
          </a:prstGeom>
        </p:spPr>
      </p:pic>
      <p:sp>
        <p:nvSpPr>
          <p:cNvPr id="21" name="Text 15"/>
          <p:cNvSpPr/>
          <p:nvPr/>
        </p:nvSpPr>
        <p:spPr>
          <a:xfrm>
            <a:off x="10774561" y="612493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شراكات فعالة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2" name="Text 16"/>
          <p:cNvSpPr/>
          <p:nvPr/>
        </p:nvSpPr>
        <p:spPr>
          <a:xfrm>
            <a:off x="7655481" y="6615351"/>
            <a:ext cx="59543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بين الحكومات والمنظمات والمجتمع المدني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  <p:sp>
        <p:nvSpPr>
          <p:cNvPr id="23" name="Shape 17"/>
          <p:cNvSpPr/>
          <p:nvPr/>
        </p:nvSpPr>
        <p:spPr>
          <a:xfrm>
            <a:off x="793909" y="4990862"/>
            <a:ext cx="6407944" cy="2214205"/>
          </a:xfrm>
          <a:prstGeom prst="roundRect">
            <a:avLst>
              <a:gd name="adj" fmla="val 1537"/>
            </a:avLst>
          </a:prstGeom>
          <a:solidFill>
            <a:srgbClr val="E9ECF2"/>
          </a:solidFill>
          <a:ln/>
        </p:spPr>
        <p:txBody>
          <a:bodyPr/>
          <a:lstStyle/>
          <a:p>
            <a:endParaRPr lang="en-AE"/>
          </a:p>
        </p:txBody>
      </p:sp>
      <p:sp>
        <p:nvSpPr>
          <p:cNvPr id="24" name="Shape 18"/>
          <p:cNvSpPr/>
          <p:nvPr/>
        </p:nvSpPr>
        <p:spPr>
          <a:xfrm>
            <a:off x="6294596" y="5217676"/>
            <a:ext cx="680442" cy="680442"/>
          </a:xfrm>
          <a:prstGeom prst="roundRect">
            <a:avLst>
              <a:gd name="adj" fmla="val 13436980"/>
            </a:avLst>
          </a:prstGeom>
          <a:solidFill>
            <a:srgbClr val="3257B8"/>
          </a:solidFill>
          <a:ln/>
        </p:spPr>
        <p:txBody>
          <a:bodyPr/>
          <a:lstStyle/>
          <a:p>
            <a:endParaRPr lang="en-AE"/>
          </a:p>
        </p:txBody>
      </p:sp>
      <p:pic>
        <p:nvPicPr>
          <p:cNvPr id="25" name="Image 4" descr="preencoded.png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481762" y="5404723"/>
            <a:ext cx="306110" cy="306110"/>
          </a:xfrm>
          <a:prstGeom prst="rect">
            <a:avLst/>
          </a:prstGeom>
        </p:spPr>
      </p:pic>
      <p:sp>
        <p:nvSpPr>
          <p:cNvPr id="26" name="Text 19"/>
          <p:cNvSpPr/>
          <p:nvPr/>
        </p:nvSpPr>
        <p:spPr>
          <a:xfrm>
            <a:off x="4139803" y="612493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latin typeface="Roboto Slab" pitchFamily="34" charset="0"/>
                <a:ea typeface="Roboto Slab" pitchFamily="34" charset="-122"/>
                <a:cs typeface="Roboto Slab" pitchFamily="34" charset="-120"/>
              </a:rPr>
              <a:t>بناء القدرات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7" name="Text 20"/>
          <p:cNvSpPr/>
          <p:nvPr/>
        </p:nvSpPr>
        <p:spPr>
          <a:xfrm>
            <a:off x="1020723" y="6615351"/>
            <a:ext cx="5954316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 rtl="1">
              <a:lnSpc>
                <a:spcPts val="2850"/>
              </a:lnSpc>
              <a:buNone/>
            </a:pPr>
            <a:r>
              <a:rPr lang="en-US" sz="2400" b="1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تدريب المتطوعين والقادة المحليين</a:t>
            </a:r>
            <a:r>
              <a:rPr lang="en-US" sz="1750" dirty="0">
                <a:solidFill>
                  <a:srgbClr val="15213F"/>
                </a:solidFill>
                <a:latin typeface="Roboto" pitchFamily="34" charset="0"/>
                <a:ea typeface="Roboto" pitchFamily="34" charset="-122"/>
                <a:cs typeface="Roboto" pitchFamily="34" charset="-120"/>
              </a:rPr>
              <a:t>.</a:t>
            </a:r>
            <a:endParaRPr lang="en-US" sz="17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474</Words>
  <Application>Microsoft Office PowerPoint</Application>
  <PresentationFormat>Custom</PresentationFormat>
  <Paragraphs>111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Roboto</vt:lpstr>
      <vt:lpstr>Roboto Slab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suzy</dc:creator>
  <cp:lastModifiedBy>dina saeed</cp:lastModifiedBy>
  <cp:revision>10</cp:revision>
  <dcterms:created xsi:type="dcterms:W3CDTF">2025-11-24T13:24:41Z</dcterms:created>
  <dcterms:modified xsi:type="dcterms:W3CDTF">2025-11-29T11:40:42Z</dcterms:modified>
</cp:coreProperties>
</file>